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11"/>
  </p:notesMasterIdLst>
  <p:sldIdLst>
    <p:sldId id="259" r:id="rId2"/>
    <p:sldId id="306" r:id="rId3"/>
    <p:sldId id="315" r:id="rId4"/>
    <p:sldId id="334" r:id="rId5"/>
    <p:sldId id="336" r:id="rId6"/>
    <p:sldId id="337" r:id="rId7"/>
    <p:sldId id="338" r:id="rId8"/>
    <p:sldId id="339" r:id="rId9"/>
    <p:sldId id="258" r:id="rId10"/>
  </p:sldIdLst>
  <p:sldSz cx="18003838" cy="13496925"/>
  <p:notesSz cx="6858000" cy="9144000"/>
  <p:defaultText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895" autoAdjust="0"/>
  </p:normalViewPr>
  <p:slideViewPr>
    <p:cSldViewPr snapToGrid="0" snapToObjects="1">
      <p:cViewPr varScale="1">
        <p:scale>
          <a:sx n="43" d="100"/>
          <a:sy n="43" d="100"/>
        </p:scale>
        <p:origin x="-1784" y="-136"/>
      </p:cViewPr>
      <p:guideLst>
        <p:guide orient="horz" pos="4251"/>
        <p:guide pos="567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0E542E-5745-654F-B6EA-88CA35885E8B}" type="datetimeFigureOut">
              <a:rPr lang="en-US" smtClean="0"/>
              <a:t>07-09-14</a:t>
            </a:fld>
            <a:endParaRPr lang="en-US"/>
          </a:p>
        </p:txBody>
      </p:sp>
      <p:sp>
        <p:nvSpPr>
          <p:cNvPr id="4" name="Slide Image Placeholder 3"/>
          <p:cNvSpPr>
            <a:spLocks noGrp="1" noRot="1" noChangeAspect="1"/>
          </p:cNvSpPr>
          <p:nvPr>
            <p:ph type="sldImg" idx="2"/>
          </p:nvPr>
        </p:nvSpPr>
        <p:spPr>
          <a:xfrm>
            <a:off x="1141413" y="685800"/>
            <a:ext cx="457517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13F5B4-1C17-7F49-A8AD-541F23999276}" type="slidenum">
              <a:rPr lang="en-US" smtClean="0"/>
              <a:t>‹Nr.›</a:t>
            </a:fld>
            <a:endParaRPr lang="en-US"/>
          </a:p>
        </p:txBody>
      </p:sp>
    </p:spTree>
    <p:extLst>
      <p:ext uri="{BB962C8B-B14F-4D97-AF65-F5344CB8AC3E}">
        <p14:creationId xmlns:p14="http://schemas.microsoft.com/office/powerpoint/2010/main" val="2858858169"/>
      </p:ext>
    </p:extLst>
  </p:cSld>
  <p:clrMap bg1="lt1" tx1="dk1" bg2="lt2" tx2="dk2" accent1="accent1" accent2="accent2" accent3="accent3" accent4="accent4" accent5="accent5" accent6="accent6" hlink="hlink" folHlink="folHlink"/>
  <p:notesStyle>
    <a:lvl1pPr marL="0" algn="l" defTabSz="457025" rtl="0" eaLnBrk="1" latinLnBrk="0" hangingPunct="1">
      <a:defRPr sz="1200" kern="1200">
        <a:solidFill>
          <a:schemeClr val="tx1"/>
        </a:solidFill>
        <a:latin typeface="+mn-lt"/>
        <a:ea typeface="+mn-ea"/>
        <a:cs typeface="+mn-cs"/>
      </a:defRPr>
    </a:lvl1pPr>
    <a:lvl2pPr marL="457025" algn="l" defTabSz="457025" rtl="0" eaLnBrk="1" latinLnBrk="0" hangingPunct="1">
      <a:defRPr sz="1200" kern="1200">
        <a:solidFill>
          <a:schemeClr val="tx1"/>
        </a:solidFill>
        <a:latin typeface="+mn-lt"/>
        <a:ea typeface="+mn-ea"/>
        <a:cs typeface="+mn-cs"/>
      </a:defRPr>
    </a:lvl2pPr>
    <a:lvl3pPr marL="914049" algn="l" defTabSz="457025" rtl="0" eaLnBrk="1" latinLnBrk="0" hangingPunct="1">
      <a:defRPr sz="1200" kern="1200">
        <a:solidFill>
          <a:schemeClr val="tx1"/>
        </a:solidFill>
        <a:latin typeface="+mn-lt"/>
        <a:ea typeface="+mn-ea"/>
        <a:cs typeface="+mn-cs"/>
      </a:defRPr>
    </a:lvl3pPr>
    <a:lvl4pPr marL="1371074" algn="l" defTabSz="457025" rtl="0" eaLnBrk="1" latinLnBrk="0" hangingPunct="1">
      <a:defRPr sz="1200" kern="1200">
        <a:solidFill>
          <a:schemeClr val="tx1"/>
        </a:solidFill>
        <a:latin typeface="+mn-lt"/>
        <a:ea typeface="+mn-ea"/>
        <a:cs typeface="+mn-cs"/>
      </a:defRPr>
    </a:lvl4pPr>
    <a:lvl5pPr marL="1828099" algn="l" defTabSz="457025" rtl="0" eaLnBrk="1" latinLnBrk="0" hangingPunct="1">
      <a:defRPr sz="1200" kern="1200">
        <a:solidFill>
          <a:schemeClr val="tx1"/>
        </a:solidFill>
        <a:latin typeface="+mn-lt"/>
        <a:ea typeface="+mn-ea"/>
        <a:cs typeface="+mn-cs"/>
      </a:defRPr>
    </a:lvl5pPr>
    <a:lvl6pPr marL="2285125" algn="l" defTabSz="457025" rtl="0" eaLnBrk="1" latinLnBrk="0" hangingPunct="1">
      <a:defRPr sz="1200" kern="1200">
        <a:solidFill>
          <a:schemeClr val="tx1"/>
        </a:solidFill>
        <a:latin typeface="+mn-lt"/>
        <a:ea typeface="+mn-ea"/>
        <a:cs typeface="+mn-cs"/>
      </a:defRPr>
    </a:lvl6pPr>
    <a:lvl7pPr marL="2742150" algn="l" defTabSz="457025" rtl="0" eaLnBrk="1" latinLnBrk="0" hangingPunct="1">
      <a:defRPr sz="1200" kern="1200">
        <a:solidFill>
          <a:schemeClr val="tx1"/>
        </a:solidFill>
        <a:latin typeface="+mn-lt"/>
        <a:ea typeface="+mn-ea"/>
        <a:cs typeface="+mn-cs"/>
      </a:defRPr>
    </a:lvl7pPr>
    <a:lvl8pPr marL="3199175" algn="l" defTabSz="457025" rtl="0" eaLnBrk="1" latinLnBrk="0" hangingPunct="1">
      <a:defRPr sz="1200" kern="1200">
        <a:solidFill>
          <a:schemeClr val="tx1"/>
        </a:solidFill>
        <a:latin typeface="+mn-lt"/>
        <a:ea typeface="+mn-ea"/>
        <a:cs typeface="+mn-cs"/>
      </a:defRPr>
    </a:lvl8pPr>
    <a:lvl9pPr marL="3656199" algn="l" defTabSz="45702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2</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3</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4</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5</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6</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7</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8</a:t>
            </a:fld>
            <a:endParaRPr lang="en-US"/>
          </a:p>
        </p:txBody>
      </p:sp>
    </p:spTree>
    <p:extLst>
      <p:ext uri="{BB962C8B-B14F-4D97-AF65-F5344CB8AC3E}">
        <p14:creationId xmlns:p14="http://schemas.microsoft.com/office/powerpoint/2010/main" val="3699593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0">
                <a:solidFill>
                  <a:srgbClr val="C6D9F1"/>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1">
                <a:solidFill>
                  <a:srgbClr val="FFC538"/>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54" r:id="rId8"/>
    <p:sldLayoutId id="2147483651" r:id="rId9"/>
    <p:sldLayoutId id="2147483652" r:id="rId10"/>
    <p:sldLayoutId id="2147483653" r:id="rId11"/>
    <p:sldLayoutId id="2147483649" r:id="rId12"/>
  </p:sldLayoutIdLst>
  <p:txStyles>
    <p:titleStyle>
      <a:lvl1pPr algn="ctr" defTabSz="2014870" rtl="0" eaLnBrk="1" latinLnBrk="0" hangingPunct="1">
        <a:spcBef>
          <a:spcPct val="0"/>
        </a:spcBef>
        <a:buNone/>
        <a:defRPr sz="9800" kern="1200">
          <a:solidFill>
            <a:schemeClr val="tx1"/>
          </a:solidFill>
          <a:latin typeface="+mj-lt"/>
          <a:ea typeface="+mj-ea"/>
          <a:cs typeface="+mj-cs"/>
        </a:defRPr>
      </a:lvl1pPr>
    </p:titleStyle>
    <p:bodyStyle>
      <a:lvl1pPr marL="755573" indent="-755573" algn="l" defTabSz="2014870" rtl="0" eaLnBrk="1" latinLnBrk="0" hangingPunct="1">
        <a:spcBef>
          <a:spcPct val="20000"/>
        </a:spcBef>
        <a:buFont typeface="Arial" pitchFamily="34" charset="0"/>
        <a:buChar char="•"/>
        <a:defRPr sz="7100" kern="1200">
          <a:solidFill>
            <a:schemeClr val="tx1"/>
          </a:solidFill>
          <a:latin typeface="+mn-lt"/>
          <a:ea typeface="+mn-ea"/>
          <a:cs typeface="+mn-cs"/>
        </a:defRPr>
      </a:lvl1pPr>
      <a:lvl2pPr marL="1637077" indent="-629644" algn="l" defTabSz="2014870" rtl="0" eaLnBrk="1" latinLnBrk="0" hangingPunct="1">
        <a:spcBef>
          <a:spcPct val="20000"/>
        </a:spcBef>
        <a:buFont typeface="Arial" pitchFamily="34" charset="0"/>
        <a:buChar char="–"/>
        <a:defRPr sz="6100" kern="1200">
          <a:solidFill>
            <a:schemeClr val="tx1"/>
          </a:solidFill>
          <a:latin typeface="+mn-lt"/>
          <a:ea typeface="+mn-ea"/>
          <a:cs typeface="+mn-cs"/>
        </a:defRPr>
      </a:lvl2pPr>
      <a:lvl3pPr marL="2518584" indent="-503717" algn="l" defTabSz="2014870" rtl="0" eaLnBrk="1" latinLnBrk="0" hangingPunct="1">
        <a:spcBef>
          <a:spcPct val="20000"/>
        </a:spcBef>
        <a:buFont typeface="Arial" pitchFamily="34" charset="0"/>
        <a:buChar char="•"/>
        <a:defRPr sz="5300" kern="1200">
          <a:solidFill>
            <a:schemeClr val="tx1"/>
          </a:solidFill>
          <a:latin typeface="+mn-lt"/>
          <a:ea typeface="+mn-ea"/>
          <a:cs typeface="+mn-cs"/>
        </a:defRPr>
      </a:lvl3pPr>
      <a:lvl4pPr marL="352602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4pPr>
      <a:lvl5pPr marL="4533456"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5pPr>
      <a:lvl6pPr marL="5540890"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6pPr>
      <a:lvl7pPr marL="6548325"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7pPr>
      <a:lvl8pPr marL="7555759"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8pPr>
      <a:lvl9pPr marL="856319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9pPr>
    </p:bodyStyle>
    <p:other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0" dirty="0" smtClean="0">
                <a:solidFill>
                  <a:srgbClr val="C6D9F1"/>
                </a:solidFill>
              </a:rPr>
              <a:t>ALMA Common Software</a:t>
            </a:r>
            <a:br>
              <a:rPr lang="en-US" b="0" dirty="0" smtClean="0">
                <a:solidFill>
                  <a:srgbClr val="C6D9F1"/>
                </a:solidFill>
              </a:rPr>
            </a:br>
            <a:r>
              <a:rPr lang="en-US" sz="4400" b="0" dirty="0" smtClean="0">
                <a:solidFill>
                  <a:srgbClr val="C6D9F1"/>
                </a:solidFill>
              </a:rPr>
              <a:t>Basic Track</a:t>
            </a:r>
            <a:endParaRPr lang="en-US" sz="4400" b="0" dirty="0">
              <a:solidFill>
                <a:srgbClr val="C6D9F1"/>
              </a:solidFill>
            </a:endParaRPr>
          </a:p>
        </p:txBody>
      </p:sp>
      <p:sp>
        <p:nvSpPr>
          <p:cNvPr id="7" name="Title 1"/>
          <p:cNvSpPr txBox="1">
            <a:spLocks/>
          </p:cNvSpPr>
          <p:nvPr/>
        </p:nvSpPr>
        <p:spPr>
          <a:xfrm>
            <a:off x="1350965" y="6902449"/>
            <a:ext cx="15301912" cy="3299622"/>
          </a:xfrm>
          <a:prstGeom prst="rect">
            <a:avLst/>
          </a:prstGeom>
        </p:spPr>
        <p:txBody>
          <a:bodyPr vert="horz" lIns="91405" tIns="45703" rIns="91405" bIns="45703"/>
          <a:lstStyle>
            <a:lvl1pPr>
              <a:defRPr sz="6000" b="1">
                <a:solidFill>
                  <a:srgbClr val="FFC538"/>
                </a:solidFill>
                <a:latin typeface="Century Gothic"/>
                <a:cs typeface="Century Gothic"/>
              </a:defRPr>
            </a:lvl1pPr>
          </a:lstStyle>
          <a:p>
            <a:pPr algn="ctr">
              <a:spcBef>
                <a:spcPct val="0"/>
              </a:spcBef>
              <a:defRPr/>
            </a:pPr>
            <a:r>
              <a:rPr lang="en-US" sz="4000" b="0" dirty="0" smtClean="0">
                <a:solidFill>
                  <a:schemeClr val="bg1"/>
                </a:solidFill>
                <a:ea typeface="+mj-ea"/>
              </a:rPr>
              <a:t>Project Lifecycle</a:t>
            </a:r>
            <a:endParaRPr lang="en-US" sz="4000" b="0" dirty="0">
              <a:solidFill>
                <a:schemeClr val="bg1"/>
              </a:solidFill>
              <a:ea typeface="+mj-ea"/>
            </a:endParaRPr>
          </a:p>
        </p:txBody>
      </p:sp>
    </p:spTree>
    <p:extLst>
      <p:ext uri="{BB962C8B-B14F-4D97-AF65-F5344CB8AC3E}">
        <p14:creationId xmlns:p14="http://schemas.microsoft.com/office/powerpoint/2010/main" val="112560475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Introduction</a:t>
            </a:r>
            <a:endParaRPr lang="en-US" dirty="0"/>
          </a:p>
        </p:txBody>
      </p:sp>
      <p:sp>
        <p:nvSpPr>
          <p:cNvPr id="3" name="TextBox 2"/>
          <p:cNvSpPr txBox="1"/>
          <p:nvPr/>
        </p:nvSpPr>
        <p:spPr>
          <a:xfrm>
            <a:off x="705573" y="2845791"/>
            <a:ext cx="16627972" cy="4893613"/>
          </a:xfrm>
          <a:prstGeom prst="rect">
            <a:avLst/>
          </a:prstGeom>
          <a:noFill/>
        </p:spPr>
        <p:txBody>
          <a:bodyPr wrap="square" lIns="91405" tIns="45703" rIns="91405" bIns="45703" rtlCol="0">
            <a:spAutoFit/>
          </a:bodyPr>
          <a:lstStyle/>
          <a:p>
            <a:r>
              <a:rPr lang="en-US" dirty="0">
                <a:solidFill>
                  <a:srgbClr val="FFFFFF"/>
                </a:solidFill>
                <a:latin typeface="Century Gothic"/>
                <a:cs typeface="Century Gothic"/>
              </a:rPr>
              <a:t>ACS related development:</a:t>
            </a:r>
          </a:p>
          <a:p>
            <a:pPr marL="571282" indent="-571282">
              <a:buFont typeface="Wingdings" charset="2"/>
              <a:buChar char="²"/>
            </a:pPr>
            <a:r>
              <a:rPr lang="en-US" dirty="0">
                <a:solidFill>
                  <a:srgbClr val="FFFFFF"/>
                </a:solidFill>
                <a:latin typeface="Century Gothic"/>
                <a:cs typeface="Century Gothic"/>
              </a:rPr>
              <a:t>Short cycles</a:t>
            </a:r>
          </a:p>
          <a:p>
            <a:pPr marL="571282" indent="-571282">
              <a:buFont typeface="Wingdings" charset="2"/>
              <a:buChar char="²"/>
            </a:pPr>
            <a:r>
              <a:rPr lang="en-US" dirty="0">
                <a:solidFill>
                  <a:srgbClr val="FFFFFF"/>
                </a:solidFill>
                <a:latin typeface="Century Gothic"/>
                <a:cs typeface="Century Gothic"/>
              </a:rPr>
              <a:t>Functionalities added </a:t>
            </a:r>
            <a:r>
              <a:rPr lang="en-US" dirty="0" err="1" smtClean="0">
                <a:solidFill>
                  <a:srgbClr val="FFFFFF"/>
                </a:solidFill>
                <a:latin typeface="Century Gothic"/>
                <a:cs typeface="Century Gothic"/>
              </a:rPr>
              <a:t>incrementaly</a:t>
            </a:r>
            <a:endParaRPr lang="en-US" dirty="0" smtClean="0">
              <a:solidFill>
                <a:srgbClr val="FFFFFF"/>
              </a:solidFill>
              <a:latin typeface="Century Gothic"/>
              <a:cs typeface="Century Gothic"/>
            </a:endParaRPr>
          </a:p>
          <a:p>
            <a:endParaRPr lang="en-US" dirty="0">
              <a:solidFill>
                <a:srgbClr val="FFFFFF"/>
              </a:solidFill>
              <a:latin typeface="Century Gothic"/>
              <a:cs typeface="Century Gothic"/>
            </a:endParaRPr>
          </a:p>
          <a:p>
            <a:r>
              <a:rPr lang="en-US" dirty="0" smtClean="0">
                <a:solidFill>
                  <a:srgbClr val="FFFFFF"/>
                </a:solidFill>
                <a:latin typeface="Century Gothic"/>
                <a:cs typeface="Century Gothic"/>
              </a:rPr>
              <a:t>Main </a:t>
            </a:r>
            <a:r>
              <a:rPr lang="en-US" dirty="0">
                <a:solidFill>
                  <a:srgbClr val="FFFFFF"/>
                </a:solidFill>
                <a:latin typeface="Century Gothic"/>
                <a:cs typeface="Century Gothic"/>
              </a:rPr>
              <a:t>steps during each cycle:</a:t>
            </a:r>
          </a:p>
          <a:p>
            <a:pPr marL="571282" indent="-571282">
              <a:buFont typeface="Wingdings" charset="2"/>
              <a:buChar char="²"/>
            </a:pPr>
            <a:r>
              <a:rPr lang="en-US" dirty="0">
                <a:solidFill>
                  <a:srgbClr val="FFFFFF"/>
                </a:solidFill>
                <a:latin typeface="Century Gothic"/>
                <a:cs typeface="Century Gothic"/>
              </a:rPr>
              <a:t>Requirements capture</a:t>
            </a:r>
          </a:p>
          <a:p>
            <a:pPr marL="571282" indent="-571282">
              <a:buFont typeface="Wingdings" charset="2"/>
              <a:buChar char="²"/>
            </a:pPr>
            <a:r>
              <a:rPr lang="en-US" dirty="0">
                <a:solidFill>
                  <a:srgbClr val="FFFFFF"/>
                </a:solidFill>
                <a:latin typeface="Century Gothic"/>
                <a:cs typeface="Century Gothic"/>
              </a:rPr>
              <a:t>Implementation</a:t>
            </a:r>
          </a:p>
          <a:p>
            <a:pPr marL="571282" indent="-571282">
              <a:buFont typeface="Wingdings" charset="2"/>
              <a:buChar char="²"/>
            </a:pPr>
            <a:r>
              <a:rPr lang="en-US" dirty="0">
                <a:solidFill>
                  <a:srgbClr val="FFFFFF"/>
                </a:solidFill>
                <a:latin typeface="Century Gothic"/>
                <a:cs typeface="Century Gothic"/>
              </a:rPr>
              <a:t>Integration</a:t>
            </a:r>
          </a:p>
        </p:txBody>
      </p:sp>
    </p:spTree>
    <p:extLst>
      <p:ext uri="{BB962C8B-B14F-4D97-AF65-F5344CB8AC3E}">
        <p14:creationId xmlns:p14="http://schemas.microsoft.com/office/powerpoint/2010/main" val="176226492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Requirements Capture</a:t>
            </a:r>
            <a:endParaRPr lang="en-US" dirty="0"/>
          </a:p>
        </p:txBody>
      </p:sp>
      <p:sp>
        <p:nvSpPr>
          <p:cNvPr id="3" name="TextBox 2"/>
          <p:cNvSpPr txBox="1"/>
          <p:nvPr/>
        </p:nvSpPr>
        <p:spPr>
          <a:xfrm>
            <a:off x="705573" y="2845791"/>
            <a:ext cx="16627972" cy="4293448"/>
          </a:xfrm>
          <a:prstGeom prst="rect">
            <a:avLst/>
          </a:prstGeom>
          <a:noFill/>
        </p:spPr>
        <p:txBody>
          <a:bodyPr wrap="square" lIns="91405" tIns="45703" rIns="91405" bIns="45703" rtlCol="0">
            <a:spAutoFit/>
          </a:bodyPr>
          <a:lstStyle/>
          <a:p>
            <a:pPr marL="571282" indent="-571282">
              <a:buFont typeface="Wingdings" charset="2"/>
              <a:buChar char="²"/>
            </a:pPr>
            <a:r>
              <a:rPr lang="en-US" dirty="0" smtClean="0">
                <a:solidFill>
                  <a:srgbClr val="FFFFFF"/>
                </a:solidFill>
                <a:latin typeface="Century Gothic"/>
                <a:cs typeface="Century Gothic"/>
              </a:rPr>
              <a:t>Goal: group functionalities in high-level “components”, identified by their interfaces</a:t>
            </a:r>
          </a:p>
          <a:p>
            <a:pPr marL="571282" indent="-571282">
              <a:buFont typeface="Wingdings" charset="2"/>
              <a:buChar char="²"/>
            </a:pPr>
            <a:r>
              <a:rPr lang="en-US" dirty="0" smtClean="0">
                <a:solidFill>
                  <a:srgbClr val="FFFFFF"/>
                </a:solidFill>
                <a:latin typeface="Century Gothic"/>
                <a:cs typeface="Century Gothic"/>
              </a:rPr>
              <a:t>Language independent</a:t>
            </a:r>
          </a:p>
          <a:p>
            <a:pPr marL="571282" indent="-571282">
              <a:buFont typeface="Wingdings" charset="2"/>
              <a:buChar char="²"/>
            </a:pPr>
            <a:r>
              <a:rPr lang="en-US" dirty="0" smtClean="0">
                <a:solidFill>
                  <a:srgbClr val="FFFFFF"/>
                </a:solidFill>
                <a:latin typeface="Century Gothic"/>
                <a:cs typeface="Century Gothic"/>
              </a:rPr>
              <a:t>Steps:</a:t>
            </a:r>
          </a:p>
          <a:p>
            <a:pPr marL="1578715" lvl="1" indent="-571282">
              <a:buFont typeface="Wingdings" charset="2"/>
              <a:buChar char="²"/>
            </a:pPr>
            <a:r>
              <a:rPr lang="en-US" dirty="0" smtClean="0">
                <a:solidFill>
                  <a:srgbClr val="FFFFFF"/>
                </a:solidFill>
                <a:latin typeface="Century Gothic"/>
                <a:cs typeface="Century Gothic"/>
              </a:rPr>
              <a:t>Requirements identification → Use cases</a:t>
            </a:r>
          </a:p>
          <a:p>
            <a:pPr marL="1578715" lvl="1" indent="-571282">
              <a:buFont typeface="Wingdings" charset="2"/>
              <a:buChar char="²"/>
            </a:pPr>
            <a:r>
              <a:rPr lang="en-US" dirty="0" smtClean="0">
                <a:solidFill>
                  <a:srgbClr val="FFFFFF"/>
                </a:solidFill>
                <a:latin typeface="Century Gothic"/>
                <a:cs typeface="Century Gothic"/>
              </a:rPr>
              <a:t>Interfaces identification and component breakdown</a:t>
            </a:r>
          </a:p>
          <a:p>
            <a:pPr marL="1578715" lvl="1" indent="-571282">
              <a:buFont typeface="Wingdings" charset="2"/>
              <a:buChar char="²"/>
            </a:pPr>
            <a:r>
              <a:rPr lang="en-US" dirty="0" smtClean="0">
                <a:solidFill>
                  <a:srgbClr val="FFFFFF"/>
                </a:solidFill>
                <a:latin typeface="Century Gothic"/>
                <a:cs typeface="Century Gothic"/>
              </a:rPr>
              <a:t>Subsystem/module creation</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412063525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Implementation (I)</a:t>
            </a:r>
            <a:endParaRPr lang="en-US" dirty="0"/>
          </a:p>
        </p:txBody>
      </p:sp>
      <p:sp>
        <p:nvSpPr>
          <p:cNvPr id="3" name="TextBox 2"/>
          <p:cNvSpPr txBox="1"/>
          <p:nvPr/>
        </p:nvSpPr>
        <p:spPr>
          <a:xfrm>
            <a:off x="705573" y="2845791"/>
            <a:ext cx="16627972" cy="4293448"/>
          </a:xfrm>
          <a:prstGeom prst="rect">
            <a:avLst/>
          </a:prstGeom>
          <a:noFill/>
        </p:spPr>
        <p:txBody>
          <a:bodyPr wrap="square" lIns="91405" tIns="45703" rIns="91405" bIns="45703" rtlCol="0">
            <a:spAutoFit/>
          </a:bodyPr>
          <a:lstStyle/>
          <a:p>
            <a:r>
              <a:rPr lang="en-US" dirty="0" smtClean="0">
                <a:solidFill>
                  <a:srgbClr val="FFFFFF"/>
                </a:solidFill>
                <a:latin typeface="Century Gothic"/>
                <a:cs typeface="Century Gothic"/>
              </a:rPr>
              <a:t>Main steps (not necessarily in sequential order!):</a:t>
            </a:r>
          </a:p>
          <a:p>
            <a:endParaRPr lang="en-US" dirty="0">
              <a:solidFill>
                <a:srgbClr val="FFFFFF"/>
              </a:solidFill>
              <a:latin typeface="Century Gothic"/>
              <a:cs typeface="Century Gothic"/>
            </a:endParaRPr>
          </a:p>
          <a:p>
            <a:pPr marL="571282" indent="-571282">
              <a:buFont typeface="Wingdings" charset="2"/>
              <a:buChar char="²"/>
            </a:pPr>
            <a:r>
              <a:rPr lang="en-US" dirty="0" smtClean="0">
                <a:solidFill>
                  <a:srgbClr val="FFFFFF"/>
                </a:solidFill>
                <a:latin typeface="Century Gothic"/>
                <a:cs typeface="Century Gothic"/>
              </a:rPr>
              <a:t>Component IDL interface (language independent)</a:t>
            </a:r>
          </a:p>
          <a:p>
            <a:pPr marL="571282" indent="-571282">
              <a:buFont typeface="Wingdings" charset="2"/>
              <a:buChar char="²"/>
            </a:pPr>
            <a:r>
              <a:rPr lang="en-US" dirty="0">
                <a:solidFill>
                  <a:srgbClr val="FFFFFF"/>
                </a:solidFill>
                <a:latin typeface="Century Gothic"/>
                <a:cs typeface="Century Gothic"/>
              </a:rPr>
              <a:t>Component simulation</a:t>
            </a:r>
          </a:p>
          <a:p>
            <a:pPr marL="571282" indent="-571282">
              <a:buFont typeface="Wingdings" charset="2"/>
              <a:buChar char="²"/>
            </a:pPr>
            <a:r>
              <a:rPr lang="en-US" dirty="0" smtClean="0">
                <a:solidFill>
                  <a:srgbClr val="FFFFFF"/>
                </a:solidFill>
                <a:latin typeface="Century Gothic"/>
                <a:cs typeface="Century Gothic"/>
              </a:rPr>
              <a:t>Component interface </a:t>
            </a:r>
            <a:r>
              <a:rPr lang="en-US" dirty="0">
                <a:solidFill>
                  <a:srgbClr val="FFFFFF"/>
                </a:solidFill>
                <a:latin typeface="Century Gothic"/>
                <a:cs typeface="Century Gothic"/>
              </a:rPr>
              <a:t>implementation (language specific)</a:t>
            </a:r>
          </a:p>
          <a:p>
            <a:pPr marL="571282" indent="-571282">
              <a:buFont typeface="Wingdings" charset="2"/>
              <a:buChar char="²"/>
            </a:pPr>
            <a:r>
              <a:rPr lang="en-US" dirty="0" smtClean="0">
                <a:solidFill>
                  <a:srgbClr val="FFFFFF"/>
                </a:solidFill>
                <a:latin typeface="Century Gothic"/>
                <a:cs typeface="Century Gothic"/>
              </a:rPr>
              <a:t>Component </a:t>
            </a:r>
            <a:r>
              <a:rPr lang="en-US" dirty="0">
                <a:solidFill>
                  <a:srgbClr val="FFFFFF"/>
                </a:solidFill>
                <a:latin typeface="Century Gothic"/>
                <a:cs typeface="Century Gothic"/>
              </a:rPr>
              <a:t>and high level tests implementation</a:t>
            </a:r>
          </a:p>
          <a:p>
            <a:pPr marL="571282" indent="-571282">
              <a:buFont typeface="Wingdings" charset="2"/>
              <a:buChar char="²"/>
            </a:pPr>
            <a:r>
              <a:rPr lang="en-US" dirty="0">
                <a:solidFill>
                  <a:srgbClr val="FFFFFF"/>
                </a:solidFill>
                <a:latin typeface="Century Gothic"/>
                <a:cs typeface="Century Gothic"/>
              </a:rPr>
              <a:t>Component functionality implementation</a:t>
            </a:r>
          </a:p>
        </p:txBody>
      </p:sp>
    </p:spTree>
    <p:extLst>
      <p:ext uri="{BB962C8B-B14F-4D97-AF65-F5344CB8AC3E}">
        <p14:creationId xmlns:p14="http://schemas.microsoft.com/office/powerpoint/2010/main" val="186056217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Implementation (II)</a:t>
            </a:r>
            <a:endParaRPr lang="en-US" dirty="0"/>
          </a:p>
        </p:txBody>
      </p:sp>
      <p:sp>
        <p:nvSpPr>
          <p:cNvPr id="3" name="TextBox 2"/>
          <p:cNvSpPr txBox="1"/>
          <p:nvPr/>
        </p:nvSpPr>
        <p:spPr>
          <a:xfrm>
            <a:off x="705573" y="2845791"/>
            <a:ext cx="16627972" cy="3693284"/>
          </a:xfrm>
          <a:prstGeom prst="rect">
            <a:avLst/>
          </a:prstGeom>
          <a:noFill/>
        </p:spPr>
        <p:txBody>
          <a:bodyPr wrap="square" lIns="91405" tIns="45703" rIns="91405" bIns="45703" rtlCol="0">
            <a:spAutoFit/>
          </a:bodyPr>
          <a:lstStyle/>
          <a:p>
            <a:r>
              <a:rPr lang="en-US" dirty="0" smtClean="0">
                <a:solidFill>
                  <a:srgbClr val="FFFFFF"/>
                </a:solidFill>
                <a:latin typeface="Century Gothic"/>
                <a:cs typeface="Century Gothic"/>
              </a:rPr>
              <a:t>Tests </a:t>
            </a:r>
            <a:r>
              <a:rPr lang="en-US" dirty="0">
                <a:solidFill>
                  <a:srgbClr val="FFFFFF"/>
                </a:solidFill>
                <a:latin typeface="Century Gothic"/>
                <a:cs typeface="Century Gothic"/>
              </a:rPr>
              <a:t>are an integral part of the implementation (test-driven development</a:t>
            </a:r>
            <a:r>
              <a:rPr lang="en-US" dirty="0" smtClean="0">
                <a:solidFill>
                  <a:srgbClr val="FFFFFF"/>
                </a:solidFill>
                <a:latin typeface="Century Gothic"/>
                <a:cs typeface="Century Gothic"/>
              </a:rPr>
              <a:t>). The main test </a:t>
            </a:r>
            <a:r>
              <a:rPr lang="en-US" dirty="0">
                <a:solidFill>
                  <a:srgbClr val="FFFFFF"/>
                </a:solidFill>
                <a:latin typeface="Century Gothic"/>
                <a:cs typeface="Century Gothic"/>
              </a:rPr>
              <a:t>layers</a:t>
            </a:r>
            <a:r>
              <a:rPr lang="en-US" dirty="0" smtClean="0">
                <a:solidFill>
                  <a:srgbClr val="FFFFFF"/>
                </a:solidFill>
                <a:latin typeface="Century Gothic"/>
                <a:cs typeface="Century Gothic"/>
              </a:rPr>
              <a:t>:</a:t>
            </a:r>
          </a:p>
          <a:p>
            <a:endParaRPr lang="en-US" dirty="0">
              <a:solidFill>
                <a:srgbClr val="FFFFFF"/>
              </a:solidFill>
              <a:latin typeface="Century Gothic"/>
              <a:cs typeface="Century Gothic"/>
            </a:endParaRPr>
          </a:p>
          <a:p>
            <a:pPr marL="571282" indent="-571282">
              <a:buFont typeface="Wingdings" charset="2"/>
              <a:buChar char="²"/>
            </a:pPr>
            <a:r>
              <a:rPr lang="en-US" dirty="0" smtClean="0">
                <a:solidFill>
                  <a:srgbClr val="FFFFFF"/>
                </a:solidFill>
                <a:latin typeface="Century Gothic"/>
                <a:cs typeface="Century Gothic"/>
              </a:rPr>
              <a:t>Class level: unit tests</a:t>
            </a:r>
          </a:p>
          <a:p>
            <a:pPr marL="571282" indent="-571282">
              <a:buFont typeface="Wingdings" charset="2"/>
              <a:buChar char="²"/>
            </a:pPr>
            <a:r>
              <a:rPr lang="en-US" dirty="0" smtClean="0">
                <a:solidFill>
                  <a:srgbClr val="FFFFFF"/>
                </a:solidFill>
                <a:latin typeface="Century Gothic"/>
                <a:cs typeface="Century Gothic"/>
              </a:rPr>
              <a:t>Component level: component tests through IDL interface access</a:t>
            </a:r>
            <a:endParaRPr lang="en-US" dirty="0">
              <a:solidFill>
                <a:srgbClr val="FFFFFF"/>
              </a:solidFill>
              <a:latin typeface="Century Gothic"/>
              <a:cs typeface="Century Gothic"/>
            </a:endParaRPr>
          </a:p>
          <a:p>
            <a:pPr marL="571282" indent="-571282">
              <a:buFont typeface="Wingdings" charset="2"/>
              <a:buChar char="²"/>
            </a:pPr>
            <a:r>
              <a:rPr lang="en-US" dirty="0" smtClean="0">
                <a:solidFill>
                  <a:srgbClr val="FFFFFF"/>
                </a:solidFill>
                <a:latin typeface="Century Gothic"/>
                <a:cs typeface="Century Gothic"/>
              </a:rPr>
              <a:t>System tests: End</a:t>
            </a:r>
            <a:r>
              <a:rPr lang="en-US" dirty="0">
                <a:solidFill>
                  <a:srgbClr val="FFFFFF"/>
                </a:solidFill>
                <a:latin typeface="Century Gothic"/>
                <a:cs typeface="Century Gothic"/>
              </a:rPr>
              <a:t>-to-</a:t>
            </a:r>
            <a:r>
              <a:rPr lang="en-US" dirty="0" smtClean="0">
                <a:solidFill>
                  <a:srgbClr val="FFFFFF"/>
                </a:solidFill>
                <a:latin typeface="Century Gothic"/>
                <a:cs typeface="Century Gothic"/>
              </a:rPr>
              <a:t>end subsystem tests</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158147923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Implementation (III)</a:t>
            </a:r>
            <a:endParaRPr lang="en-US" dirty="0"/>
          </a:p>
        </p:txBody>
      </p:sp>
      <p:sp>
        <p:nvSpPr>
          <p:cNvPr id="3" name="TextBox 2"/>
          <p:cNvSpPr txBox="1"/>
          <p:nvPr/>
        </p:nvSpPr>
        <p:spPr>
          <a:xfrm>
            <a:off x="705573" y="2845791"/>
            <a:ext cx="16627972" cy="6093941"/>
          </a:xfrm>
          <a:prstGeom prst="rect">
            <a:avLst/>
          </a:prstGeom>
          <a:noFill/>
        </p:spPr>
        <p:txBody>
          <a:bodyPr wrap="square" lIns="91405" tIns="45703" rIns="91405" bIns="45703" rtlCol="0">
            <a:spAutoFit/>
          </a:bodyPr>
          <a:lstStyle/>
          <a:p>
            <a:pPr marL="571500" indent="-571500">
              <a:buFont typeface="Wingdings" charset="2"/>
              <a:buChar char="²"/>
            </a:pPr>
            <a:r>
              <a:rPr lang="en-US" dirty="0" smtClean="0">
                <a:solidFill>
                  <a:srgbClr val="FFFFFF"/>
                </a:solidFill>
                <a:latin typeface="Century Gothic"/>
                <a:cs typeface="Century Gothic"/>
              </a:rPr>
              <a:t>Unit tests</a:t>
            </a:r>
          </a:p>
          <a:p>
            <a:pPr marL="1578933" lvl="1" indent="-571500">
              <a:buFont typeface="Wingdings" charset="2"/>
              <a:buChar char="²"/>
            </a:pPr>
            <a:r>
              <a:rPr lang="en-US" dirty="0" smtClean="0">
                <a:solidFill>
                  <a:srgbClr val="FFFFFF"/>
                </a:solidFill>
                <a:latin typeface="Century Gothic"/>
                <a:cs typeface="Century Gothic"/>
              </a:rPr>
              <a:t>Implementation </a:t>
            </a:r>
            <a:r>
              <a:rPr lang="en-US" dirty="0">
                <a:solidFill>
                  <a:srgbClr val="FFFFFF"/>
                </a:solidFill>
                <a:latin typeface="Century Gothic"/>
                <a:cs typeface="Century Gothic"/>
              </a:rPr>
              <a:t>language </a:t>
            </a:r>
            <a:r>
              <a:rPr lang="en-US" dirty="0" smtClean="0">
                <a:solidFill>
                  <a:srgbClr val="FFFFFF"/>
                </a:solidFill>
                <a:latin typeface="Century Gothic"/>
                <a:cs typeface="Century Gothic"/>
              </a:rPr>
              <a:t>specific</a:t>
            </a:r>
            <a:endParaRPr lang="en-US" dirty="0">
              <a:solidFill>
                <a:srgbClr val="FFFFFF"/>
              </a:solidFill>
              <a:latin typeface="Century Gothic"/>
              <a:cs typeface="Century Gothic"/>
            </a:endParaRPr>
          </a:p>
          <a:p>
            <a:pPr marL="1578933" lvl="1" indent="-571500">
              <a:buFont typeface="Wingdings" charset="2"/>
              <a:buChar char="²"/>
            </a:pPr>
            <a:r>
              <a:rPr lang="en-US" dirty="0" smtClean="0">
                <a:solidFill>
                  <a:srgbClr val="FFFFFF"/>
                </a:solidFill>
                <a:latin typeface="Century Gothic"/>
                <a:cs typeface="Century Gothic"/>
              </a:rPr>
              <a:t>Written </a:t>
            </a:r>
            <a:r>
              <a:rPr lang="en-US" dirty="0">
                <a:solidFill>
                  <a:srgbClr val="FFFFFF"/>
                </a:solidFill>
                <a:latin typeface="Century Gothic"/>
                <a:cs typeface="Century Gothic"/>
              </a:rPr>
              <a:t>by component developer</a:t>
            </a:r>
          </a:p>
          <a:p>
            <a:pPr marL="571282" indent="-571282">
              <a:buFont typeface="Wingdings" charset="2"/>
              <a:buChar char="²"/>
            </a:pPr>
            <a:r>
              <a:rPr lang="en-US" dirty="0">
                <a:solidFill>
                  <a:srgbClr val="FFFFFF"/>
                </a:solidFill>
                <a:latin typeface="Century Gothic"/>
                <a:cs typeface="Century Gothic"/>
              </a:rPr>
              <a:t>Component </a:t>
            </a:r>
            <a:r>
              <a:rPr lang="en-US" dirty="0" smtClean="0">
                <a:solidFill>
                  <a:srgbClr val="FFFFFF"/>
                </a:solidFill>
                <a:latin typeface="Century Gothic"/>
                <a:cs typeface="Century Gothic"/>
              </a:rPr>
              <a:t>tests</a:t>
            </a:r>
          </a:p>
          <a:p>
            <a:pPr marL="1578715" lvl="1" indent="-571282">
              <a:buFont typeface="Wingdings" charset="2"/>
              <a:buChar char="²"/>
            </a:pPr>
            <a:r>
              <a:rPr lang="en-US" dirty="0" smtClean="0">
                <a:solidFill>
                  <a:srgbClr val="FFFFFF"/>
                </a:solidFill>
                <a:latin typeface="Century Gothic"/>
                <a:cs typeface="Century Gothic"/>
              </a:rPr>
              <a:t>Component </a:t>
            </a:r>
            <a:r>
              <a:rPr lang="en-US" dirty="0">
                <a:solidFill>
                  <a:srgbClr val="FFFFFF"/>
                </a:solidFill>
                <a:latin typeface="Century Gothic"/>
                <a:cs typeface="Century Gothic"/>
              </a:rPr>
              <a:t>interface </a:t>
            </a:r>
            <a:r>
              <a:rPr lang="en-US" dirty="0" smtClean="0">
                <a:solidFill>
                  <a:srgbClr val="FFFFFF"/>
                </a:solidFill>
                <a:latin typeface="Century Gothic"/>
                <a:cs typeface="Century Gothic"/>
              </a:rPr>
              <a:t>specific</a:t>
            </a:r>
          </a:p>
          <a:p>
            <a:pPr marL="1578715" lvl="1" indent="-571282">
              <a:buFont typeface="Wingdings" charset="2"/>
              <a:buChar char="²"/>
            </a:pPr>
            <a:r>
              <a:rPr lang="en-US" dirty="0" smtClean="0">
                <a:solidFill>
                  <a:srgbClr val="FFFFFF"/>
                </a:solidFill>
                <a:latin typeface="Century Gothic"/>
                <a:cs typeface="Century Gothic"/>
              </a:rPr>
              <a:t>Language independent</a:t>
            </a:r>
            <a:endParaRPr lang="en-US" dirty="0">
              <a:solidFill>
                <a:srgbClr val="FFFFFF"/>
              </a:solidFill>
              <a:latin typeface="Century Gothic"/>
              <a:cs typeface="Century Gothic"/>
            </a:endParaRPr>
          </a:p>
          <a:p>
            <a:pPr marL="1578715" lvl="1" indent="-571282">
              <a:buFont typeface="Wingdings" charset="2"/>
              <a:buChar char="²"/>
            </a:pPr>
            <a:r>
              <a:rPr lang="en-US" dirty="0" smtClean="0">
                <a:solidFill>
                  <a:srgbClr val="FFFFFF"/>
                </a:solidFill>
                <a:latin typeface="Century Gothic"/>
                <a:cs typeface="Century Gothic"/>
              </a:rPr>
              <a:t>Written </a:t>
            </a:r>
            <a:r>
              <a:rPr lang="en-US" dirty="0">
                <a:solidFill>
                  <a:srgbClr val="FFFFFF"/>
                </a:solidFill>
                <a:latin typeface="Century Gothic"/>
                <a:cs typeface="Century Gothic"/>
              </a:rPr>
              <a:t>by component developer or integration team</a:t>
            </a:r>
          </a:p>
          <a:p>
            <a:pPr marL="571282" indent="-571282">
              <a:buFont typeface="Wingdings" charset="2"/>
              <a:buChar char="²"/>
            </a:pPr>
            <a:r>
              <a:rPr lang="en-US" dirty="0">
                <a:solidFill>
                  <a:srgbClr val="FFFFFF"/>
                </a:solidFill>
                <a:latin typeface="Century Gothic"/>
                <a:cs typeface="Century Gothic"/>
              </a:rPr>
              <a:t>End-to-end/Subsystem </a:t>
            </a:r>
            <a:r>
              <a:rPr lang="en-US" dirty="0" smtClean="0">
                <a:solidFill>
                  <a:srgbClr val="FFFFFF"/>
                </a:solidFill>
                <a:latin typeface="Century Gothic"/>
                <a:cs typeface="Century Gothic"/>
              </a:rPr>
              <a:t>tests</a:t>
            </a:r>
          </a:p>
          <a:p>
            <a:pPr marL="1578715" lvl="1" indent="-571282">
              <a:buFont typeface="Wingdings" charset="2"/>
              <a:buChar char="²"/>
            </a:pPr>
            <a:r>
              <a:rPr lang="en-US" dirty="0" smtClean="0">
                <a:solidFill>
                  <a:srgbClr val="FFFFFF"/>
                </a:solidFill>
                <a:latin typeface="Century Gothic"/>
                <a:cs typeface="Century Gothic"/>
              </a:rPr>
              <a:t>Overall </a:t>
            </a:r>
            <a:r>
              <a:rPr lang="en-US" dirty="0">
                <a:solidFill>
                  <a:srgbClr val="FFFFFF"/>
                </a:solidFill>
                <a:latin typeface="Century Gothic"/>
                <a:cs typeface="Century Gothic"/>
              </a:rPr>
              <a:t>subsystem requirements </a:t>
            </a:r>
            <a:r>
              <a:rPr lang="en-US" dirty="0" smtClean="0">
                <a:solidFill>
                  <a:srgbClr val="FFFFFF"/>
                </a:solidFill>
                <a:latin typeface="Century Gothic"/>
                <a:cs typeface="Century Gothic"/>
              </a:rPr>
              <a:t>related</a:t>
            </a:r>
            <a:endParaRPr lang="en-US" dirty="0">
              <a:solidFill>
                <a:srgbClr val="FFFFFF"/>
              </a:solidFill>
              <a:latin typeface="Century Gothic"/>
              <a:cs typeface="Century Gothic"/>
            </a:endParaRPr>
          </a:p>
          <a:p>
            <a:pPr marL="1578715" lvl="1" indent="-571282">
              <a:buFont typeface="Wingdings" charset="2"/>
              <a:buChar char="²"/>
            </a:pPr>
            <a:r>
              <a:rPr lang="en-US" dirty="0" smtClean="0">
                <a:solidFill>
                  <a:srgbClr val="FFFFFF"/>
                </a:solidFill>
                <a:latin typeface="Century Gothic"/>
                <a:cs typeface="Century Gothic"/>
              </a:rPr>
              <a:t>Written </a:t>
            </a:r>
            <a:r>
              <a:rPr lang="en-US" dirty="0">
                <a:solidFill>
                  <a:srgbClr val="FFFFFF"/>
                </a:solidFill>
                <a:latin typeface="Century Gothic"/>
                <a:cs typeface="Century Gothic"/>
              </a:rPr>
              <a:t>by the integration team</a:t>
            </a:r>
          </a:p>
        </p:txBody>
      </p:sp>
    </p:spTree>
    <p:extLst>
      <p:ext uri="{BB962C8B-B14F-4D97-AF65-F5344CB8AC3E}">
        <p14:creationId xmlns:p14="http://schemas.microsoft.com/office/powerpoint/2010/main" val="413664592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Integration</a:t>
            </a:r>
            <a:endParaRPr lang="en-US" dirty="0"/>
          </a:p>
        </p:txBody>
      </p:sp>
      <p:sp>
        <p:nvSpPr>
          <p:cNvPr id="3" name="TextBox 2"/>
          <p:cNvSpPr txBox="1"/>
          <p:nvPr/>
        </p:nvSpPr>
        <p:spPr>
          <a:xfrm>
            <a:off x="705573" y="2845791"/>
            <a:ext cx="16627972" cy="3093120"/>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Deploy all the components together in an integrated configuration database (CDB)</a:t>
            </a:r>
          </a:p>
          <a:p>
            <a:pPr marL="571500" indent="-571500">
              <a:buFont typeface="Wingdings" charset="2"/>
              <a:buChar char="²"/>
            </a:pPr>
            <a:r>
              <a:rPr lang="en-US" dirty="0">
                <a:solidFill>
                  <a:srgbClr val="FFFFFF"/>
                </a:solidFill>
                <a:latin typeface="Century Gothic"/>
                <a:cs typeface="Century Gothic"/>
              </a:rPr>
              <a:t>Complexity depends on the number of components and interactions between components</a:t>
            </a:r>
          </a:p>
          <a:p>
            <a:pPr marL="571500" indent="-571500">
              <a:buFont typeface="Wingdings" charset="2"/>
              <a:buChar char="²"/>
            </a:pPr>
            <a:r>
              <a:rPr lang="en-US" dirty="0">
                <a:solidFill>
                  <a:srgbClr val="FFFFFF"/>
                </a:solidFill>
                <a:latin typeface="Century Gothic"/>
                <a:cs typeface="Century Gothic"/>
              </a:rPr>
              <a:t>Main focus on high-level/end-to-end test execution</a:t>
            </a:r>
          </a:p>
        </p:txBody>
      </p:sp>
    </p:spTree>
    <p:extLst>
      <p:ext uri="{BB962C8B-B14F-4D97-AF65-F5344CB8AC3E}">
        <p14:creationId xmlns:p14="http://schemas.microsoft.com/office/powerpoint/2010/main" val="69350401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And then …</a:t>
            </a:r>
            <a:endParaRPr lang="en-US" dirty="0"/>
          </a:p>
        </p:txBody>
      </p:sp>
      <p:sp>
        <p:nvSpPr>
          <p:cNvPr id="3" name="TextBox 2"/>
          <p:cNvSpPr txBox="1"/>
          <p:nvPr/>
        </p:nvSpPr>
        <p:spPr>
          <a:xfrm>
            <a:off x="705573" y="6305700"/>
            <a:ext cx="16627972" cy="923295"/>
          </a:xfrm>
          <a:prstGeom prst="rect">
            <a:avLst/>
          </a:prstGeom>
          <a:noFill/>
        </p:spPr>
        <p:txBody>
          <a:bodyPr wrap="square" lIns="91405" tIns="45703" rIns="91405" bIns="45703" rtlCol="0">
            <a:spAutoFit/>
          </a:bodyPr>
          <a:lstStyle/>
          <a:p>
            <a:pPr algn="ctr"/>
            <a:r>
              <a:rPr lang="en-US" sz="5400" dirty="0" smtClean="0">
                <a:solidFill>
                  <a:srgbClr val="FFFFFF"/>
                </a:solidFill>
                <a:latin typeface="Century Gothic"/>
                <a:cs typeface="Century Gothic"/>
              </a:rPr>
              <a:t>... </a:t>
            </a:r>
            <a:r>
              <a:rPr lang="en-US" sz="5400" dirty="0">
                <a:solidFill>
                  <a:srgbClr val="FFFFFF"/>
                </a:solidFill>
                <a:latin typeface="Century Gothic"/>
                <a:cs typeface="Century Gothic"/>
              </a:rPr>
              <a:t>a</a:t>
            </a:r>
            <a:r>
              <a:rPr lang="en-US" sz="5400" dirty="0" smtClean="0">
                <a:solidFill>
                  <a:srgbClr val="FFFFFF"/>
                </a:solidFill>
                <a:latin typeface="Century Gothic"/>
                <a:cs typeface="Century Gothic"/>
              </a:rPr>
              <a:t>nd start </a:t>
            </a:r>
            <a:r>
              <a:rPr lang="en-US" sz="5400" dirty="0">
                <a:solidFill>
                  <a:srgbClr val="FFFFFF"/>
                </a:solidFill>
                <a:latin typeface="Century Gothic"/>
                <a:cs typeface="Century Gothic"/>
              </a:rPr>
              <a:t>all over again!</a:t>
            </a:r>
          </a:p>
        </p:txBody>
      </p:sp>
    </p:spTree>
    <p:extLst>
      <p:ext uri="{BB962C8B-B14F-4D97-AF65-F5344CB8AC3E}">
        <p14:creationId xmlns:p14="http://schemas.microsoft.com/office/powerpoint/2010/main" val="2171831182"/>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Title 4"/>
          <p:cNvSpPr txBox="1">
            <a:spLocks/>
          </p:cNvSpPr>
          <p:nvPr/>
        </p:nvSpPr>
        <p:spPr>
          <a:xfrm>
            <a:off x="0" y="352787"/>
            <a:ext cx="18003838" cy="893720"/>
          </a:xfrm>
          <a:prstGeom prst="rect">
            <a:avLst/>
          </a:prstGeom>
        </p:spPr>
        <p:txBody>
          <a:bodyPr lIns="91405" tIns="45703" rIns="91405" bIns="45703"/>
          <a:lstStyle>
            <a:lvl1pPr algn="ctr" defTabSz="2015641" rtl="0" eaLnBrk="1" latinLnBrk="0" hangingPunct="1">
              <a:spcBef>
                <a:spcPct val="0"/>
              </a:spcBef>
              <a:buNone/>
              <a:defRPr sz="9700" kern="1200">
                <a:solidFill>
                  <a:schemeClr val="tx1"/>
                </a:solidFill>
                <a:latin typeface="+mj-lt"/>
                <a:ea typeface="+mj-ea"/>
                <a:cs typeface="+mj-cs"/>
              </a:defRPr>
            </a:lvl1pPr>
          </a:lstStyle>
          <a:p>
            <a:r>
              <a:rPr lang="en-US" sz="3900" dirty="0" smtClean="0">
                <a:solidFill>
                  <a:srgbClr val="C6D9F1"/>
                </a:solidFill>
                <a:latin typeface="Century Gothic" pitchFamily="34" charset="0"/>
                <a:cs typeface="Arial" pitchFamily="34" charset="0"/>
              </a:rPr>
              <a:t>Questions?</a:t>
            </a:r>
            <a:endParaRPr lang="en-US" sz="3900" dirty="0">
              <a:solidFill>
                <a:srgbClr val="C6D9F1"/>
              </a:solidFill>
              <a:latin typeface="Century Gothic" pitchFamily="34" charset="0"/>
              <a:cs typeface="Arial" pitchFamily="34" charset="0"/>
            </a:endParaRPr>
          </a:p>
        </p:txBody>
      </p:sp>
      <p:sp>
        <p:nvSpPr>
          <p:cNvPr id="4" name="Rectangle 3"/>
          <p:cNvSpPr>
            <a:spLocks noChangeArrowheads="1"/>
          </p:cNvSpPr>
          <p:nvPr/>
        </p:nvSpPr>
        <p:spPr bwMode="auto">
          <a:xfrm>
            <a:off x="0" y="9071023"/>
            <a:ext cx="18003838" cy="4425902"/>
          </a:xfrm>
          <a:prstGeom prst="rect">
            <a:avLst/>
          </a:prstGeom>
          <a:solidFill>
            <a:schemeClr val="tx1">
              <a:lumMod val="95000"/>
              <a:lumOff val="5000"/>
              <a:alpha val="66000"/>
            </a:schemeClr>
          </a:solidFill>
          <a:ln w="9525">
            <a:noFill/>
            <a:miter lim="800000"/>
            <a:headEnd/>
            <a:tailEnd/>
          </a:ln>
        </p:spPr>
        <p:txBody>
          <a:bodyPr lIns="91405" tIns="45703" rIns="91405" bIns="45703" anchor="b"/>
          <a:lstStyle/>
          <a:p>
            <a:pPr eaLnBrk="0" hangingPunct="0">
              <a:buClr>
                <a:srgbClr val="FFFF99"/>
              </a:buClr>
              <a:defRPr/>
            </a:pPr>
            <a:r>
              <a:rPr lang="en-US" sz="2000" b="1" dirty="0" smtClean="0">
                <a:solidFill>
                  <a:schemeClr val="bg1"/>
                </a:solidFill>
                <a:latin typeface="Century Gothic"/>
                <a:cs typeface="Century Gothic"/>
              </a:rPr>
              <a:t>Acknowledgements</a:t>
            </a:r>
          </a:p>
          <a:p>
            <a:pPr eaLnBrk="0" hangingPunct="0">
              <a:buClr>
                <a:srgbClr val="FFFF99"/>
              </a:buClr>
              <a:defRPr/>
            </a:pPr>
            <a:r>
              <a:rPr lang="en-US" sz="2000" dirty="0">
                <a:solidFill>
                  <a:schemeClr val="bg1"/>
                </a:solidFill>
                <a:latin typeface="Century Gothic"/>
                <a:cs typeface="Century Gothic"/>
              </a:rPr>
              <a:t>ACS presentations were originally developed by the ALMA Common Software development team and has been used in many instances of training courses since 2004. Main contributors are (listed in alphabetical order): Jorge </a:t>
            </a:r>
            <a:r>
              <a:rPr lang="en-US" sz="2000" dirty="0" err="1">
                <a:solidFill>
                  <a:schemeClr val="bg1"/>
                </a:solidFill>
                <a:latin typeface="Century Gothic"/>
                <a:cs typeface="Century Gothic"/>
              </a:rPr>
              <a:t>Avarias</a:t>
            </a:r>
            <a:r>
              <a:rPr lang="en-US" sz="2000" dirty="0">
                <a:solidFill>
                  <a:schemeClr val="bg1"/>
                </a:solidFill>
                <a:latin typeface="Century Gothic"/>
                <a:cs typeface="Century Gothic"/>
              </a:rPr>
              <a:t>, Alessandro </a:t>
            </a:r>
            <a:r>
              <a:rPr lang="en-US" sz="2000" dirty="0" err="1">
                <a:solidFill>
                  <a:schemeClr val="bg1"/>
                </a:solidFill>
                <a:latin typeface="Century Gothic"/>
                <a:cs typeface="Century Gothic"/>
              </a:rPr>
              <a:t>Caproni</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Gianluca</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Chiozzi</a:t>
            </a:r>
            <a:r>
              <a:rPr lang="en-US" sz="2000" dirty="0">
                <a:solidFill>
                  <a:schemeClr val="bg1"/>
                </a:solidFill>
                <a:latin typeface="Century Gothic"/>
                <a:cs typeface="Century Gothic"/>
              </a:rPr>
              <a:t>, Jorge Ibsen, Thomas </a:t>
            </a:r>
            <a:r>
              <a:rPr lang="en-US" sz="2000" dirty="0" err="1">
                <a:solidFill>
                  <a:schemeClr val="bg1"/>
                </a:solidFill>
                <a:latin typeface="Century Gothic"/>
                <a:cs typeface="Century Gothic"/>
              </a:rPr>
              <a:t>Jürgens</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Matias</a:t>
            </a:r>
            <a:r>
              <a:rPr lang="en-US" sz="2000">
                <a:solidFill>
                  <a:schemeClr val="bg1"/>
                </a:solidFill>
                <a:latin typeface="Century Gothic"/>
                <a:cs typeface="Century Gothic"/>
              </a:rPr>
              <a:t> </a:t>
            </a:r>
            <a:r>
              <a:rPr lang="en-US" sz="2000" smtClean="0">
                <a:solidFill>
                  <a:schemeClr val="bg1"/>
                </a:solidFill>
                <a:latin typeface="Century Gothic"/>
                <a:cs typeface="Century Gothic"/>
              </a:rPr>
              <a:t>Mora, </a:t>
            </a:r>
            <a:r>
              <a:rPr lang="en-US" sz="2000" dirty="0">
                <a:solidFill>
                  <a:schemeClr val="bg1"/>
                </a:solidFill>
                <a:latin typeface="Century Gothic"/>
                <a:cs typeface="Century Gothic"/>
              </a:rPr>
              <a:t>Joseph Schwarz, </a:t>
            </a:r>
            <a:r>
              <a:rPr lang="en-US" sz="2000" dirty="0" err="1">
                <a:solidFill>
                  <a:schemeClr val="bg1"/>
                </a:solidFill>
                <a:latin typeface="Century Gothic"/>
                <a:cs typeface="Century Gothic"/>
              </a:rPr>
              <a:t>Heiko</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Sommer</a:t>
            </a:r>
            <a:r>
              <a:rPr lang="en-US" sz="2000" dirty="0">
                <a:solidFill>
                  <a:schemeClr val="bg1"/>
                </a:solidFill>
                <a:latin typeface="Century Gothic"/>
                <a:cs typeface="Century Gothic"/>
              </a:rPr>
              <a:t>.</a:t>
            </a:r>
          </a:p>
          <a:p>
            <a:pPr eaLnBrk="0" hangingPunct="0">
              <a:buClr>
                <a:srgbClr val="FFFF99"/>
              </a:buClr>
              <a:defRPr/>
            </a:pPr>
            <a:endParaRPr lang="en-US" sz="2000" dirty="0">
              <a:solidFill>
                <a:schemeClr val="bg1"/>
              </a:solidFill>
              <a:latin typeface="Century Gothic"/>
              <a:cs typeface="Century Gothic"/>
            </a:endParaRPr>
          </a:p>
          <a:p>
            <a:pPr eaLnBrk="0" hangingPunct="0">
              <a:buClr>
                <a:srgbClr val="FFFF99"/>
              </a:buClr>
              <a:defRPr/>
            </a:pPr>
            <a:r>
              <a:rPr lang="en-US" sz="2000" dirty="0" smtClean="0">
                <a:solidFill>
                  <a:schemeClr val="bg1"/>
                </a:solidFill>
                <a:latin typeface="Century Gothic"/>
                <a:cs typeface="Century Gothic"/>
              </a:rPr>
              <a:t>The </a:t>
            </a:r>
            <a:r>
              <a:rPr lang="en-US" sz="2000" dirty="0">
                <a:solidFill>
                  <a:schemeClr val="bg1"/>
                </a:solidFill>
                <a:latin typeface="Century Gothic"/>
                <a:cs typeface="Century Gothic"/>
              </a:rPr>
              <a:t>Atacama Large Millimeter/</a:t>
            </a:r>
            <a:r>
              <a:rPr lang="en-US" sz="2000" dirty="0" err="1">
                <a:solidFill>
                  <a:schemeClr val="bg1"/>
                </a:solidFill>
                <a:latin typeface="Century Gothic"/>
                <a:cs typeface="Century Gothic"/>
              </a:rPr>
              <a:t>submillimeter</a:t>
            </a:r>
            <a:r>
              <a:rPr lang="en-US" sz="2000" dirty="0">
                <a:solidFill>
                  <a:schemeClr val="bg1"/>
                </a:solidFill>
                <a:latin typeface="Century Gothic"/>
                <a:cs typeface="Century Gothic"/>
              </a:rPr>
              <a:t> Array (ALMA), an international astronomy facility, is a partnership of Europe, North America and East Asia in cooperation with the Republic of Chile. ALMA is funded in Europe by the European Organization for Astronomical Research in the Southern Hemisphere (ESO), in North America by the U.S. National Science Foundation (NSF) in cooperation with the National Research Council of Canada (NRC) and the National Science Council of Taiwan (NSC) and in East Asia by the National Institutes of Natural Sciences (NINS) of Japan in cooperation with the Academia </a:t>
            </a:r>
            <a:r>
              <a:rPr lang="en-US" sz="2000" dirty="0" err="1">
                <a:solidFill>
                  <a:schemeClr val="bg1"/>
                </a:solidFill>
                <a:latin typeface="Century Gothic"/>
                <a:cs typeface="Century Gothic"/>
              </a:rPr>
              <a:t>Sinica</a:t>
            </a:r>
            <a:r>
              <a:rPr lang="en-US" sz="2000" dirty="0">
                <a:solidFill>
                  <a:schemeClr val="bg1"/>
                </a:solidFill>
                <a:latin typeface="Century Gothic"/>
                <a:cs typeface="Century Gothic"/>
              </a:rPr>
              <a:t> (AS) in Taiwan. ALMA construction and operations are led on behalf of Europe by ESO, on behalf of North America by the National Radio Astronomy Observatory (NRAO), which is managed by Associated Universities, Inc. (AUI) and on behalf of East Asia by the National Astronomical Observatory of Japan (NAOJ). The Joint ALMA Observatory (JAO) provides the unified leadership and management of the construction, commissioning and operation of ALMA</a:t>
            </a:r>
            <a:r>
              <a:rPr lang="en-US" sz="2000" dirty="0" smtClean="0">
                <a:solidFill>
                  <a:schemeClr val="bg1"/>
                </a:solidFill>
                <a:latin typeface="Century Gothic"/>
                <a:cs typeface="Century Gothic"/>
              </a:rPr>
              <a:t>.</a:t>
            </a:r>
            <a:endParaRPr lang="en-US" sz="2000" dirty="0">
              <a:solidFill>
                <a:schemeClr val="bg1"/>
              </a:solidFill>
              <a:latin typeface="Century Gothic"/>
              <a:cs typeface="Century Gothic"/>
            </a:endParaRPr>
          </a:p>
          <a:p>
            <a:pPr eaLnBrk="0" hangingPunct="0">
              <a:buClr>
                <a:srgbClr val="FFFF99"/>
              </a:buClr>
              <a:defRPr/>
            </a:pPr>
            <a:endParaRPr lang="en-US" sz="2000" dirty="0" smtClean="0">
              <a:solidFill>
                <a:schemeClr val="bg1"/>
              </a:solidFill>
              <a:latin typeface="Century Gothic"/>
              <a:cs typeface="Century Gothic"/>
            </a:endParaRPr>
          </a:p>
        </p:txBody>
      </p:sp>
    </p:spTree>
    <p:extLst>
      <p:ext uri="{BB962C8B-B14F-4D97-AF65-F5344CB8AC3E}">
        <p14:creationId xmlns:p14="http://schemas.microsoft.com/office/powerpoint/2010/main" val="195121811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i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ersonalizado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391</TotalTime>
  <Words>511</Words>
  <Application>Microsoft Macintosh PowerPoint</Application>
  <PresentationFormat>Personalizado</PresentationFormat>
  <Paragraphs>61</Paragraphs>
  <Slides>9</Slides>
  <Notes>7</Notes>
  <HiddenSlides>0</HiddenSlides>
  <MMClips>0</MMClips>
  <ScaleCrop>false</ScaleCrop>
  <HeadingPairs>
    <vt:vector size="4" baseType="variant">
      <vt:variant>
        <vt:lpstr>Tema</vt:lpstr>
      </vt:variant>
      <vt:variant>
        <vt:i4>1</vt:i4>
      </vt:variant>
      <vt:variant>
        <vt:lpstr>Títulos de diapositiva</vt:lpstr>
      </vt:variant>
      <vt:variant>
        <vt:i4>9</vt:i4>
      </vt:variant>
    </vt:vector>
  </HeadingPairs>
  <TitlesOfParts>
    <vt:vector size="10" baseType="lpstr">
      <vt:lpstr>Tio</vt:lpstr>
      <vt:lpstr>ALMA Common Software Basic Track</vt:lpstr>
      <vt:lpstr>Introduction</vt:lpstr>
      <vt:lpstr>Requirements Capture</vt:lpstr>
      <vt:lpstr>Implementation (I)</vt:lpstr>
      <vt:lpstr>Implementation (II)</vt:lpstr>
      <vt:lpstr>Implementation (III)</vt:lpstr>
      <vt:lpstr>Integration</vt:lpstr>
      <vt:lpstr>And then …</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Web-based Dashboard for the High-level Monitoring of ALMA</dc:title>
  <dc:creator>Jorge Ibsen</dc:creator>
  <cp:lastModifiedBy>Maccarena Gonzalez</cp:lastModifiedBy>
  <cp:revision>50</cp:revision>
  <cp:lastPrinted>2014-06-23T18:09:53Z</cp:lastPrinted>
  <dcterms:created xsi:type="dcterms:W3CDTF">2014-06-22T04:04:53Z</dcterms:created>
  <dcterms:modified xsi:type="dcterms:W3CDTF">2014-09-07T14:44:27Z</dcterms:modified>
</cp:coreProperties>
</file>

<file path=docProps/thumbnail.jpeg>
</file>